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1" r:id="rId5"/>
    <p:sldMasterId id="2147483653" r:id="rId6"/>
  </p:sldMasterIdLst>
  <p:sldIdLst>
    <p:sldId id="256" r:id="rId7"/>
    <p:sldId id="297" r:id="rId8"/>
    <p:sldId id="264" r:id="rId9"/>
    <p:sldId id="269" r:id="rId10"/>
    <p:sldId id="298" r:id="rId11"/>
    <p:sldId id="279" r:id="rId12"/>
    <p:sldId id="299" r:id="rId13"/>
    <p:sldId id="275" r:id="rId14"/>
    <p:sldId id="306" r:id="rId15"/>
    <p:sldId id="300" r:id="rId16"/>
    <p:sldId id="301" r:id="rId17"/>
    <p:sldId id="302" r:id="rId18"/>
    <p:sldId id="303" r:id="rId19"/>
    <p:sldId id="304" r:id="rId20"/>
    <p:sldId id="285" r:id="rId21"/>
    <p:sldId id="271" r:id="rId2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9941"/>
    <a:srgbClr val="A4D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990A19-7917-4285-9D39-AFDBAAFD96BA}" v="31" dt="2020-05-26T11:43:02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1" autoAdjust="0"/>
    <p:restoredTop sz="94660"/>
  </p:normalViewPr>
  <p:slideViewPr>
    <p:cSldViewPr>
      <p:cViewPr varScale="1">
        <p:scale>
          <a:sx n="110" d="100"/>
          <a:sy n="110" d="100"/>
        </p:scale>
        <p:origin x="768" y="72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23878"/>
            <a:ext cx="9144000" cy="51754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241422"/>
            <a:ext cx="9144000" cy="43204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4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  <p:pic>
        <p:nvPicPr>
          <p:cNvPr id="1027" name="Picture 3" descr="G:\002-KIMS BUSINESS\007-02-Googleslidesppt\02-GSppt-Contents-Kim\20170429\07-\item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442" y="310690"/>
            <a:ext cx="6414918" cy="325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" name="Rectangle 1"/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98" y="1079005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516216" y="1217153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8B87355E-D241-4F84-8E34-F12EFC8C5311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8A80B83A-8DB6-4419-B9E6-5F4B7AD8250B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43C72C95-08A5-4AE8-AA2B-7F0F1D15237D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F744013E-0792-4E51-B21F-CE2E88A9BDF0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5048D8BC-6BEB-40DA-A91D-AE076BF3D670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80C6D9FC-EAE8-4EFC-AD4C-7A54C93E55DE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8CA4EF62-C0AE-487F-99C8-557E9C34CF58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C99470B5-F69C-47A6-A008-A055BC5A021B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B0E86D1-5B0C-4381-A5AE-15D3B0AA4D84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87B717A4-B04E-47EF-9C2D-21FC12E3AC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08993359-6EE8-4F9B-A1B6-07CADFE356A7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8BBF0BD-20A1-4BE9-8F51-98ACCA87025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E5999C32-E7D0-45EA-9ED9-5C3EBEF6D1A2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493FEA4D-D2EC-42FF-815F-E1C62644F9D6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DD68CD7F-C635-4A31-91AE-B21DDAD2D66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7EBF13E9-9DF3-4DA7-870E-B2463BDBB2FD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DFA2D170-A948-4315-9FB0-2033E3DE34DA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736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55" y="1131590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154419" y="1237310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7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171" y="1117462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898835" y="1223182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3647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572000" y="1715444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0" y="343350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1326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923928" y="0"/>
            <a:ext cx="5220072" cy="31478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11560" y="2787774"/>
            <a:ext cx="288032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2264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32918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6079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2525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그림 개체 틀 14">
            <a:extLst>
              <a:ext uri="{FF2B5EF4-FFF2-40B4-BE49-F238E27FC236}">
                <a16:creationId xmlns:a16="http://schemas.microsoft.com/office/drawing/2014/main" id="{9ECFE99B-B579-4A3C-A87A-75084AC09EE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1368152 h 2499742"/>
              <a:gd name="connsiteX3" fmla="*/ 3372247 w 4499992"/>
              <a:gd name="connsiteY3" fmla="*/ 1368152 h 2499742"/>
              <a:gd name="connsiteX4" fmla="*/ 3372247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1368152"/>
                </a:lnTo>
                <a:lnTo>
                  <a:pt x="3372247" y="1368152"/>
                </a:lnTo>
                <a:lnTo>
                  <a:pt x="3372247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F4858D0D-29DA-4F26-AF18-C0DEB17ABC84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644008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1137667 w 4499992"/>
              <a:gd name="connsiteY3" fmla="*/ 2499742 h 2499742"/>
              <a:gd name="connsiteX4" fmla="*/ 1137667 w 4499992"/>
              <a:gd name="connsiteY4" fmla="*/ 1368152 h 2499742"/>
              <a:gd name="connsiteX5" fmla="*/ 0 w 4499992"/>
              <a:gd name="connsiteY5" fmla="*/ 136815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1137667" y="2499742"/>
                </a:lnTo>
                <a:lnTo>
                  <a:pt x="1137667" y="1368152"/>
                </a:lnTo>
                <a:lnTo>
                  <a:pt x="0" y="1368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400095AA-D917-4540-B014-EEDB5478D0D8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644008" y="2643759"/>
            <a:ext cx="4499992" cy="2499742"/>
          </a:xfrm>
          <a:custGeom>
            <a:avLst/>
            <a:gdLst>
              <a:gd name="connsiteX0" fmla="*/ 1137667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0 w 4499992"/>
              <a:gd name="connsiteY3" fmla="*/ 2499742 h 2499742"/>
              <a:gd name="connsiteX4" fmla="*/ 0 w 4499992"/>
              <a:gd name="connsiteY4" fmla="*/ 1118616 h 2499742"/>
              <a:gd name="connsiteX5" fmla="*/ 1137667 w 4499992"/>
              <a:gd name="connsiteY5" fmla="*/ 1118616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1137667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0" y="2499742"/>
                </a:lnTo>
                <a:lnTo>
                  <a:pt x="0" y="1118616"/>
                </a:lnTo>
                <a:lnTo>
                  <a:pt x="1137667" y="11186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E797F658-C176-47C2-AEB4-F20B23921179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0" y="2643759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3372247 w 4499992"/>
              <a:gd name="connsiteY1" fmla="*/ 0 h 2499742"/>
              <a:gd name="connsiteX2" fmla="*/ 3372247 w 4499992"/>
              <a:gd name="connsiteY2" fmla="*/ 1118616 h 2499742"/>
              <a:gd name="connsiteX3" fmla="*/ 4499992 w 4499992"/>
              <a:gd name="connsiteY3" fmla="*/ 1118616 h 2499742"/>
              <a:gd name="connsiteX4" fmla="*/ 4499992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3372247" y="0"/>
                </a:lnTo>
                <a:lnTo>
                  <a:pt x="3372247" y="1118616"/>
                </a:lnTo>
                <a:lnTo>
                  <a:pt x="4499992" y="1118616"/>
                </a:lnTo>
                <a:lnTo>
                  <a:pt x="4499992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4550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491880" y="2571750"/>
            <a:ext cx="2160240" cy="2571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652120" y="2571750"/>
            <a:ext cx="349188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0" y="2561481"/>
            <a:ext cx="1740797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1739834" y="2561481"/>
            <a:ext cx="1752046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0" y="3857625"/>
            <a:ext cx="3491880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457200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4214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1347614"/>
            <a:ext cx="9144000" cy="2448272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2" name="Rectangle 1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 userDrawn="1"/>
          </p:nvSpPr>
          <p:spPr>
            <a:xfrm>
              <a:off x="0" y="1923678"/>
              <a:ext cx="9144000" cy="1224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63027" y="2155604"/>
            <a:ext cx="4880973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63027" y="2629180"/>
            <a:ext cx="4880973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2267744" y="0"/>
            <a:ext cx="4608512" cy="5143500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6" name="Rectangle 5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286000" y="1347614"/>
              <a:ext cx="4572000" cy="2448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363838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393990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002-KIMS BUSINESS\007-02-Googleslidesppt\02-GSppt-Contents-Kim\20170429\07-\item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162"/>
            <a:ext cx="2527764" cy="252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23" name="Group 2">
            <a:extLst>
              <a:ext uri="{FF2B5EF4-FFF2-40B4-BE49-F238E27FC236}">
                <a16:creationId xmlns:a16="http://schemas.microsoft.com/office/drawing/2014/main" id="{75A1F0C8-ADE8-49C0-9621-BADA30C5AA62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4" name="Rectangle 1">
              <a:extLst>
                <a:ext uri="{FF2B5EF4-FFF2-40B4-BE49-F238E27FC236}">
                  <a16:creationId xmlns:a16="http://schemas.microsoft.com/office/drawing/2014/main" id="{F8E22D68-A56D-46FD-BC42-93B4EAE80021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8D24A598-D874-4C08-BEA7-301F153CADDB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id="{53A13DC6-0EDF-4A8E-8E4D-81768F1DF80B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id="{F2E441BD-7BE9-4A75-9DB5-735EC46026C2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C0BF37B3-A371-4645-A8AB-6294FA0012B1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12">
              <a:extLst>
                <a:ext uri="{FF2B5EF4-FFF2-40B4-BE49-F238E27FC236}">
                  <a16:creationId xmlns:a16="http://schemas.microsoft.com/office/drawing/2014/main" id="{D1F581C4-49C2-4733-8878-B70E3BB3F71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13">
              <a:extLst>
                <a:ext uri="{FF2B5EF4-FFF2-40B4-BE49-F238E27FC236}">
                  <a16:creationId xmlns:a16="http://schemas.microsoft.com/office/drawing/2014/main" id="{0562264D-B2F2-4788-B47F-5919F0A03323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14">
              <a:extLst>
                <a:ext uri="{FF2B5EF4-FFF2-40B4-BE49-F238E27FC236}">
                  <a16:creationId xmlns:a16="http://schemas.microsoft.com/office/drawing/2014/main" id="{1D2413AA-E9C9-4063-A40F-31C3653DDF8F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15">
              <a:extLst>
                <a:ext uri="{FF2B5EF4-FFF2-40B4-BE49-F238E27FC236}">
                  <a16:creationId xmlns:a16="http://schemas.microsoft.com/office/drawing/2014/main" id="{98EE8A88-944E-4EAF-802A-76F8CA0050A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16">
              <a:extLst>
                <a:ext uri="{FF2B5EF4-FFF2-40B4-BE49-F238E27FC236}">
                  <a16:creationId xmlns:a16="http://schemas.microsoft.com/office/drawing/2014/main" id="{0A2BE1D3-6B9D-4BA7-AAC7-928A6AA44D8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576E8FCF-68A2-4B49-93A1-8F3AE723DA83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id="{E38FF078-492E-46D5-B6EE-4FF39A801B41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9">
              <a:extLst>
                <a:ext uri="{FF2B5EF4-FFF2-40B4-BE49-F238E27FC236}">
                  <a16:creationId xmlns:a16="http://schemas.microsoft.com/office/drawing/2014/main" id="{CE554615-93B8-4E75-BBD0-67603689B6A1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0">
              <a:extLst>
                <a:ext uri="{FF2B5EF4-FFF2-40B4-BE49-F238E27FC236}">
                  <a16:creationId xmlns:a16="http://schemas.microsoft.com/office/drawing/2014/main" id="{AC36994E-976C-4B08-8784-AAC20FDF60E3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1">
              <a:extLst>
                <a:ext uri="{FF2B5EF4-FFF2-40B4-BE49-F238E27FC236}">
                  <a16:creationId xmlns:a16="http://schemas.microsoft.com/office/drawing/2014/main" id="{7EEBE4CE-D8B6-495B-ACCE-C188E8DF4878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2">
              <a:extLst>
                <a:ext uri="{FF2B5EF4-FFF2-40B4-BE49-F238E27FC236}">
                  <a16:creationId xmlns:a16="http://schemas.microsoft.com/office/drawing/2014/main" id="{FD50BD70-C637-458B-8952-261DED7CC717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132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gradFill>
          <a:gsLst>
            <a:gs pos="0">
              <a:schemeClr val="bg1"/>
            </a:gs>
            <a:gs pos="100000">
              <a:schemeClr val="accent1">
                <a:tint val="23500"/>
                <a:satMod val="160000"/>
                <a:alpha val="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22498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51170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7504" y="1131590"/>
            <a:ext cx="8928992" cy="388843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40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3568" y="1335357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83568" y="2527876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3568" y="3720395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2166260" y="1335357"/>
            <a:ext cx="6977740" cy="1011600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166260" y="2527876"/>
            <a:ext cx="6977740" cy="10116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Rectangle 28"/>
          <p:cNvSpPr/>
          <p:nvPr userDrawn="1"/>
        </p:nvSpPr>
        <p:spPr>
          <a:xfrm>
            <a:off x="2166260" y="3720395"/>
            <a:ext cx="6977740" cy="1011600"/>
          </a:xfrm>
          <a:prstGeom prst="rect">
            <a:avLst/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0" y="1335357"/>
            <a:ext cx="511906" cy="101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0" y="2527876"/>
            <a:ext cx="511906" cy="101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0" y="3720395"/>
            <a:ext cx="511906" cy="1011600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3" name="Group 2">
            <a:extLst>
              <a:ext uri="{FF2B5EF4-FFF2-40B4-BE49-F238E27FC236}">
                <a16:creationId xmlns:a16="http://schemas.microsoft.com/office/drawing/2014/main" id="{6E3CB9E0-2383-4255-9EF1-8268A614EEE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4" name="Rectangle 1">
              <a:extLst>
                <a:ext uri="{FF2B5EF4-FFF2-40B4-BE49-F238E27FC236}">
                  <a16:creationId xmlns:a16="http://schemas.microsoft.com/office/drawing/2014/main" id="{4B0CF6BD-3392-4544-A141-29F47B1CE57E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6">
              <a:extLst>
                <a:ext uri="{FF2B5EF4-FFF2-40B4-BE49-F238E27FC236}">
                  <a16:creationId xmlns:a16="http://schemas.microsoft.com/office/drawing/2014/main" id="{622324D8-4779-4A27-9B32-A15B60CA1E3F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70D2B963-189F-4326-8718-BF324BCA16CC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id="{7759F427-4CFF-402D-BAC9-E6272942E259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id="{21B2D139-E4A6-4AA1-9E91-EB0C320C9588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2">
              <a:extLst>
                <a:ext uri="{FF2B5EF4-FFF2-40B4-BE49-F238E27FC236}">
                  <a16:creationId xmlns:a16="http://schemas.microsoft.com/office/drawing/2014/main" id="{E22D69FE-AEE2-458A-BB65-4421D40B3C1E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3">
              <a:extLst>
                <a:ext uri="{FF2B5EF4-FFF2-40B4-BE49-F238E27FC236}">
                  <a16:creationId xmlns:a16="http://schemas.microsoft.com/office/drawing/2014/main" id="{3E9B7D25-0B74-47AD-A341-CC17CE7D3CF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4">
              <a:extLst>
                <a:ext uri="{FF2B5EF4-FFF2-40B4-BE49-F238E27FC236}">
                  <a16:creationId xmlns:a16="http://schemas.microsoft.com/office/drawing/2014/main" id="{18243A91-A937-4727-AA0C-64F7155E171A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5">
              <a:extLst>
                <a:ext uri="{FF2B5EF4-FFF2-40B4-BE49-F238E27FC236}">
                  <a16:creationId xmlns:a16="http://schemas.microsoft.com/office/drawing/2014/main" id="{DB98DEF8-FADC-4903-9196-0628B7FF4D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6">
              <a:extLst>
                <a:ext uri="{FF2B5EF4-FFF2-40B4-BE49-F238E27FC236}">
                  <a16:creationId xmlns:a16="http://schemas.microsoft.com/office/drawing/2014/main" id="{476076CE-F29A-4765-BAB5-55EF8812AA28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17">
              <a:extLst>
                <a:ext uri="{FF2B5EF4-FFF2-40B4-BE49-F238E27FC236}">
                  <a16:creationId xmlns:a16="http://schemas.microsoft.com/office/drawing/2014/main" id="{7564AFBA-D0EF-48DA-A6B6-20BBAB6A51E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18">
              <a:extLst>
                <a:ext uri="{FF2B5EF4-FFF2-40B4-BE49-F238E27FC236}">
                  <a16:creationId xmlns:a16="http://schemas.microsoft.com/office/drawing/2014/main" id="{95C98BE3-6F7D-4D6D-A2E6-A7DCB674C51A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19">
              <a:extLst>
                <a:ext uri="{FF2B5EF4-FFF2-40B4-BE49-F238E27FC236}">
                  <a16:creationId xmlns:a16="http://schemas.microsoft.com/office/drawing/2014/main" id="{9654DC83-FBA6-4C1B-8A2E-CCDCC688FEE7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id="{09B23FBB-894F-4244-A484-4FA3442C3C2D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21">
              <a:extLst>
                <a:ext uri="{FF2B5EF4-FFF2-40B4-BE49-F238E27FC236}">
                  <a16:creationId xmlns:a16="http://schemas.microsoft.com/office/drawing/2014/main" id="{04F25DA4-74DC-4F1B-9ACF-4FA301DEEDD5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22">
              <a:extLst>
                <a:ext uri="{FF2B5EF4-FFF2-40B4-BE49-F238E27FC236}">
                  <a16:creationId xmlns:a16="http://schemas.microsoft.com/office/drawing/2014/main" id="{47C35BF7-5E1C-4341-8835-40B8D75CE509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>
            <a:off x="3563888" y="1459377"/>
            <a:ext cx="3312127" cy="360000"/>
          </a:xfrm>
          <a:prstGeom prst="homePlate">
            <a:avLst>
              <a:gd name="adj" fmla="val 58282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Pentagon 7"/>
          <p:cNvSpPr/>
          <p:nvPr userDrawn="1"/>
        </p:nvSpPr>
        <p:spPr>
          <a:xfrm>
            <a:off x="3563888" y="1963541"/>
            <a:ext cx="3672128" cy="360000"/>
          </a:xfrm>
          <a:prstGeom prst="homePlate">
            <a:avLst>
              <a:gd name="adj" fmla="val 58282"/>
            </a:avLst>
          </a:prstGeom>
          <a:solidFill>
            <a:schemeClr val="accent3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Pentagon 8"/>
          <p:cNvSpPr/>
          <p:nvPr userDrawn="1"/>
        </p:nvSpPr>
        <p:spPr>
          <a:xfrm>
            <a:off x="3563888" y="2467705"/>
            <a:ext cx="4032128" cy="360000"/>
          </a:xfrm>
          <a:prstGeom prst="homePlate">
            <a:avLst>
              <a:gd name="adj" fmla="val 58282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Pentagon 11"/>
          <p:cNvSpPr/>
          <p:nvPr userDrawn="1"/>
        </p:nvSpPr>
        <p:spPr>
          <a:xfrm>
            <a:off x="3563888" y="2947558"/>
            <a:ext cx="4392128" cy="360000"/>
          </a:xfrm>
          <a:prstGeom prst="homePlate">
            <a:avLst>
              <a:gd name="adj" fmla="val 58282"/>
            </a:avLst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140705"/>
            <a:ext cx="5218080" cy="26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021006" y="1483269"/>
            <a:ext cx="2501783" cy="18494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C13A72D2-F464-40AB-BCA5-8F0F28F9501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438FFFA1-D809-4F75-91E8-41D5DE88B0CA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6E9E44BF-838A-43E0-8C09-A63C02F7A596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A0F4344E-487C-4B76-A89D-090E9073C6F4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49C60A68-D099-48B9-9B3C-CA487F566FFB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1E673706-38E3-4D83-B2E4-D892E800DBB5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B2B00D80-B95E-42E5-9669-A63EE75AB1E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3BF28E8B-36EF-45A4-B19C-E3FB3C30889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6219DF2-62AF-47A5-A922-5121B833BBD8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2FE4491E-50BC-4C05-BE33-62624D5A1DB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D644C7C2-1E32-4F96-8E37-5EF1C7B510B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51340D8-5710-48BB-8D79-70178F6A3652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852D8D65-05B6-45C6-B11C-EFB134B1BFD4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676FE479-DB62-4E58-A30D-E949E480A1B8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14E3D49C-E692-4267-9F43-814CD90ADF4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B7A4AE3C-8634-40A6-8134-C80DE28633AC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8D838F89-BC9F-49BF-A2E3-527CFE6E254B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8434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4" r:id="rId2"/>
    <p:sldLayoutId id="2147483671" r:id="rId3"/>
    <p:sldLayoutId id="2147483661" r:id="rId4"/>
    <p:sldLayoutId id="2147483660" r:id="rId5"/>
    <p:sldLayoutId id="2147483655" r:id="rId6"/>
    <p:sldLayoutId id="2147483662" r:id="rId7"/>
    <p:sldLayoutId id="2147483663" r:id="rId8"/>
    <p:sldLayoutId id="2147483673" r:id="rId9"/>
    <p:sldLayoutId id="2147483665" r:id="rId10"/>
    <p:sldLayoutId id="2147483666" r:id="rId11"/>
    <p:sldLayoutId id="2147483667" r:id="rId12"/>
    <p:sldLayoutId id="2147483672" r:id="rId13"/>
    <p:sldLayoutId id="2147483668" r:id="rId14"/>
    <p:sldLayoutId id="2147483669" r:id="rId15"/>
    <p:sldLayoutId id="2147483656" r:id="rId16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0" y="4724113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solidFill>
                  <a:schemeClr val="bg1"/>
                </a:solidFill>
                <a:cs typeface="Arial" pitchFamily="34" charset="0"/>
                <a:hlinkClick r:id="rId2"/>
              </a:rPr>
              <a:t>http://www.free-powerpoint-templates-design.com</a:t>
            </a:r>
            <a:endParaRPr lang="ko-KR" altLang="en-US" sz="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76180" y="3723878"/>
            <a:ext cx="7816299" cy="517545"/>
          </a:xfrm>
        </p:spPr>
        <p:txBody>
          <a:bodyPr/>
          <a:lstStyle/>
          <a:p>
            <a:pPr lvl="0"/>
            <a:r>
              <a:rPr lang="hu-HU" altLang="ko-KR" dirty="0"/>
              <a:t>3.3. Fenntartható turisztikai termékek fejlesztése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 flipH="1">
            <a:off x="9143852" y="4241422"/>
            <a:ext cx="108668" cy="43204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endParaRPr lang="en-US" altLang="ko-KR" dirty="0"/>
          </a:p>
        </p:txBody>
      </p:sp>
      <p:sp>
        <p:nvSpPr>
          <p:cNvPr id="12" name="Folyamatábra: Kézi adatbevitel 11">
            <a:extLst>
              <a:ext uri="{FF2B5EF4-FFF2-40B4-BE49-F238E27FC236}">
                <a16:creationId xmlns:a16="http://schemas.microsoft.com/office/drawing/2014/main" id="{6F278F94-60BA-4CE6-B1AF-44ED6021ED38}"/>
              </a:ext>
            </a:extLst>
          </p:cNvPr>
          <p:cNvSpPr/>
          <p:nvPr/>
        </p:nvSpPr>
        <p:spPr>
          <a:xfrm rot="10800000">
            <a:off x="-396551" y="10266"/>
            <a:ext cx="1472731" cy="5729835"/>
          </a:xfrm>
          <a:prstGeom prst="flowChartManualInpu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3" name="Folyamatábra: Kézi adatbevitel 12">
            <a:extLst>
              <a:ext uri="{FF2B5EF4-FFF2-40B4-BE49-F238E27FC236}">
                <a16:creationId xmlns:a16="http://schemas.microsoft.com/office/drawing/2014/main" id="{591593CB-673D-47DE-B12D-206B4FCD1A0C}"/>
              </a:ext>
            </a:extLst>
          </p:cNvPr>
          <p:cNvSpPr/>
          <p:nvPr/>
        </p:nvSpPr>
        <p:spPr>
          <a:xfrm rot="10800000">
            <a:off x="-756591" y="-164554"/>
            <a:ext cx="1374721" cy="5531423"/>
          </a:xfrm>
          <a:prstGeom prst="flowChartManualInp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14" name="Kép 13">
            <a:extLst>
              <a:ext uri="{FF2B5EF4-FFF2-40B4-BE49-F238E27FC236}">
                <a16:creationId xmlns:a16="http://schemas.microsoft.com/office/drawing/2014/main" id="{D197AC08-97E7-47FD-9566-82F1B848E0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1470"/>
            <a:ext cx="1872208" cy="53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9144000" cy="360040"/>
          </a:xfrm>
        </p:spPr>
        <p:txBody>
          <a:bodyPr/>
          <a:lstStyle/>
          <a:p>
            <a:r>
              <a:rPr lang="hu-HU" sz="2400" dirty="0"/>
              <a:t>Gyakorlati példák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>
            <a:off x="0" y="483518"/>
            <a:ext cx="9144000" cy="288032"/>
          </a:xfrm>
        </p:spPr>
        <p:txBody>
          <a:bodyPr/>
          <a:lstStyle/>
          <a:p>
            <a:r>
              <a:rPr lang="hu-HU" dirty="0"/>
              <a:t>Közösségi szintű turisztikai termékfejlesztésre</a:t>
            </a: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1550"/>
            <a:ext cx="3205751" cy="4323184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751" y="771550"/>
            <a:ext cx="3023114" cy="4274210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864" y="771550"/>
            <a:ext cx="2974635" cy="2232248"/>
          </a:xfrm>
          <a:prstGeom prst="rect">
            <a:avLst/>
          </a:prstGeom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9962" y="2998560"/>
            <a:ext cx="2052439" cy="2052439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676456" y="0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7915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3419872" y="2155604"/>
            <a:ext cx="5724129" cy="473576"/>
          </a:xfrm>
        </p:spPr>
        <p:txBody>
          <a:bodyPr/>
          <a:lstStyle/>
          <a:p>
            <a:r>
              <a:rPr lang="hu-HU" sz="3500" dirty="0"/>
              <a:t>4. Az összefogáson alapuló fejlesztések céljai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>
            <a:off x="4139952" y="3075806"/>
            <a:ext cx="3816424" cy="288032"/>
          </a:xfrm>
        </p:spPr>
        <p:txBody>
          <a:bodyPr/>
          <a:lstStyle/>
          <a:p>
            <a:r>
              <a:rPr lang="hu-HU" dirty="0"/>
              <a:t>    Fenntartható termékfejlesztések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769569"/>
            <a:ext cx="2926334" cy="1719221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8676457" y="0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9920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-36512" y="267494"/>
            <a:ext cx="9274493" cy="576064"/>
          </a:xfrm>
        </p:spPr>
        <p:txBody>
          <a:bodyPr/>
          <a:lstStyle/>
          <a:p>
            <a:r>
              <a:rPr lang="hu-HU" sz="3200" b="1" dirty="0"/>
              <a:t>Közösségi szintű turisztikai fejlesztések céljai: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107504" cy="288032"/>
          </a:xfrm>
        </p:spPr>
        <p:txBody>
          <a:bodyPr/>
          <a:lstStyle/>
          <a:p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251520" y="1203598"/>
            <a:ext cx="85689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A legnagyobb vonzásadottság mellett a turisták megismertetése a rejtett </a:t>
            </a:r>
          </a:p>
          <a:p>
            <a:r>
              <a:rPr lang="hu-HU" dirty="0"/>
              <a:t>	értékekkel.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Bővülő kínálat </a:t>
            </a:r>
            <a:r>
              <a:rPr lang="hu-HU" dirty="0">
                <a:sym typeface="Wingdings" panose="05000000000000000000" pitchFamily="2" charset="2"/>
              </a:rPr>
              <a:t></a:t>
            </a:r>
            <a:r>
              <a:rPr lang="hu-HU" dirty="0"/>
              <a:t> a tartózkodási idő nyújtása.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Időjárástól független „élmény” biztosítása.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A programok révén szervezett formában, csoportkísérővel több élmény és </a:t>
            </a:r>
          </a:p>
          <a:p>
            <a:r>
              <a:rPr lang="hu-HU" dirty="0"/>
              <a:t>	tartalom.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Kisebb szolgáltatók megjelennek egy komplex termékben.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Minőségfejlesztés.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Egységes arculati megjelenés </a:t>
            </a:r>
            <a:r>
              <a:rPr lang="hu-HU" dirty="0">
                <a:sym typeface="Wingdings" panose="05000000000000000000" pitchFamily="2" charset="2"/>
              </a:rPr>
              <a:t></a:t>
            </a:r>
            <a:r>
              <a:rPr lang="hu-HU" dirty="0"/>
              <a:t> márkázáshoz alapkövetelmény.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A helyi közösségek büszkeségének elismerése.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Piaci pozíció megtartása és/vagy megerősítése.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Életminőség-javítás a </a:t>
            </a:r>
            <a:r>
              <a:rPr lang="hu-HU" dirty="0" err="1"/>
              <a:t>desztinációban</a:t>
            </a:r>
            <a:r>
              <a:rPr lang="hu-HU" dirty="0"/>
              <a:t> </a:t>
            </a:r>
            <a:r>
              <a:rPr lang="hu-HU" dirty="0">
                <a:sym typeface="Wingdings" panose="05000000000000000000" pitchFamily="2" charset="2"/>
              </a:rPr>
              <a:t></a:t>
            </a:r>
            <a:r>
              <a:rPr lang="hu-HU" dirty="0"/>
              <a:t> területi különbségek mérséklése </a:t>
            </a:r>
            <a:r>
              <a:rPr lang="hu-HU" dirty="0">
                <a:sym typeface="Wingdings" panose="05000000000000000000" pitchFamily="2" charset="2"/>
              </a:rPr>
              <a:t></a:t>
            </a:r>
            <a:r>
              <a:rPr lang="hu-HU" dirty="0"/>
              <a:t> </a:t>
            </a:r>
          </a:p>
          <a:p>
            <a:r>
              <a:rPr lang="hu-HU" dirty="0"/>
              <a:t>	elvándorlás csökkentése.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</p:txBody>
      </p:sp>
      <p:sp>
        <p:nvSpPr>
          <p:cNvPr id="5" name="Szövegdoboz 4"/>
          <p:cNvSpPr txBox="1"/>
          <p:nvPr/>
        </p:nvSpPr>
        <p:spPr>
          <a:xfrm>
            <a:off x="8676456" y="0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12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3347864" y="4731990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i="1" dirty="0" smtClean="0">
                <a:solidFill>
                  <a:schemeClr val="accent2">
                    <a:lumMod val="50000"/>
                  </a:schemeClr>
                </a:solidFill>
              </a:rPr>
              <a:t>Keressen 3 db működő példát közösségi termékre!</a:t>
            </a:r>
            <a:endParaRPr lang="hu-H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67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3851921" y="2155604"/>
            <a:ext cx="5292080" cy="473576"/>
          </a:xfrm>
        </p:spPr>
        <p:txBody>
          <a:bodyPr/>
          <a:lstStyle/>
          <a:p>
            <a:r>
              <a:rPr lang="hu-HU" dirty="0"/>
              <a:t>5. Turisztikai termékek</a:t>
            </a:r>
          </a:p>
          <a:p>
            <a:r>
              <a:rPr lang="hu-HU" dirty="0"/>
              <a:t>árazása 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769569"/>
            <a:ext cx="2926334" cy="1719221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8676456" y="0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80708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b="1" dirty="0" err="1"/>
              <a:t>Árképzési</a:t>
            </a:r>
            <a:r>
              <a:rPr lang="hu-HU" b="1" dirty="0"/>
              <a:t> sajátosságok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 flipH="1">
            <a:off x="9144000" y="699542"/>
            <a:ext cx="324544" cy="288032"/>
          </a:xfrm>
        </p:spPr>
        <p:txBody>
          <a:bodyPr/>
          <a:lstStyle/>
          <a:p>
            <a:endParaRPr lang="hu-HU" dirty="0"/>
          </a:p>
        </p:txBody>
      </p:sp>
      <p:sp>
        <p:nvSpPr>
          <p:cNvPr id="4" name="Téglalap 3"/>
          <p:cNvSpPr/>
          <p:nvPr/>
        </p:nvSpPr>
        <p:spPr>
          <a:xfrm>
            <a:off x="1115616" y="1707654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nem a konkrét árnak, hanem az </a:t>
            </a:r>
            <a:r>
              <a:rPr lang="hu-HU" dirty="0" err="1"/>
              <a:t>árszínvonalnak</a:t>
            </a:r>
            <a:r>
              <a:rPr lang="hu-HU" dirty="0"/>
              <a:t>  van </a:t>
            </a:r>
            <a:r>
              <a:rPr lang="hu-HU" dirty="0" smtClean="0"/>
              <a:t>jelentősége</a:t>
            </a: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 err="1"/>
              <a:t>idegenforgalmi</a:t>
            </a:r>
            <a:r>
              <a:rPr lang="hu-HU" dirty="0"/>
              <a:t> árak minőség szerinti, helyszín- és időbeni</a:t>
            </a:r>
          </a:p>
          <a:p>
            <a:r>
              <a:rPr lang="hu-HU" dirty="0"/>
              <a:t>		  eltérései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 err="1"/>
              <a:t>ártaktika</a:t>
            </a:r>
            <a:r>
              <a:rPr lang="hu-HU" dirty="0"/>
              <a:t> a kapacitás-kihasználtság növelése érdekében </a:t>
            </a:r>
          </a:p>
          <a:p>
            <a:r>
              <a:rPr lang="hu-HU" dirty="0"/>
              <a:t>	(</a:t>
            </a:r>
            <a:r>
              <a:rPr lang="hu-HU" dirty="0" err="1"/>
              <a:t>first</a:t>
            </a:r>
            <a:r>
              <a:rPr lang="hu-HU" dirty="0"/>
              <a:t> – last </a:t>
            </a:r>
            <a:r>
              <a:rPr lang="hu-HU" dirty="0" err="1"/>
              <a:t>mimute</a:t>
            </a:r>
            <a:r>
              <a:rPr lang="hu-HU" dirty="0"/>
              <a:t> árak, csoportos kedvezmény, szezon, </a:t>
            </a:r>
            <a:r>
              <a:rPr lang="hu-HU" dirty="0" err="1"/>
              <a:t>stb</a:t>
            </a:r>
            <a:r>
              <a:rPr lang="hu-HU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új piac nyitása </a:t>
            </a:r>
            <a:r>
              <a:rPr lang="hu-HU" dirty="0" err="1"/>
              <a:t>árversenyt</a:t>
            </a:r>
            <a:r>
              <a:rPr lang="hu-HU" dirty="0"/>
              <a:t> eredményez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ha a kínálat és a kereslet két különböző valutanemben</a:t>
            </a:r>
          </a:p>
          <a:p>
            <a:r>
              <a:rPr lang="hu-HU" dirty="0"/>
              <a:t>		  jelenik meg (árfolyamingadozás  </a:t>
            </a:r>
            <a:r>
              <a:rPr lang="hu-HU"/>
              <a:t>kockázat</a:t>
            </a:r>
            <a:r>
              <a:rPr lang="hu-HU" smtClean="0"/>
              <a:t>)</a:t>
            </a:r>
            <a:endParaRPr lang="hu-HU" dirty="0"/>
          </a:p>
        </p:txBody>
      </p:sp>
      <p:sp>
        <p:nvSpPr>
          <p:cNvPr id="5" name="Szövegdoboz 4"/>
          <p:cNvSpPr txBox="1"/>
          <p:nvPr/>
        </p:nvSpPr>
        <p:spPr>
          <a:xfrm>
            <a:off x="8676456" y="0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00752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3460747" y="1347614"/>
            <a:ext cx="2160240" cy="2160240"/>
          </a:xfrm>
          <a:prstGeom prst="rect">
            <a:avLst/>
          </a:prstGeom>
          <a:solidFill>
            <a:srgbClr val="649941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3"/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3707905" y="1916925"/>
            <a:ext cx="2520277" cy="830997"/>
            <a:chOff x="1472558" y="998559"/>
            <a:chExt cx="4033699" cy="830997"/>
          </a:xfrm>
        </p:grpSpPr>
        <p:sp>
          <p:nvSpPr>
            <p:cNvPr id="30" name="TextBox 29"/>
            <p:cNvSpPr txBox="1"/>
            <p:nvPr/>
          </p:nvSpPr>
          <p:spPr>
            <a:xfrm flipH="1">
              <a:off x="5275761" y="1292546"/>
              <a:ext cx="230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472558" y="998559"/>
              <a:ext cx="27659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altLang="ko-KR" sz="2400" b="1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Árképzési</a:t>
              </a:r>
              <a:r>
                <a:rPr lang="hu-HU" altLang="ko-KR" sz="2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példák </a:t>
              </a:r>
              <a:endParaRPr lang="ko-KR" alt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7" name="Kép helye 16"/>
          <p:cNvPicPr>
            <a:picLocks noGrp="1" noChangeAspect="1"/>
          </p:cNvPicPr>
          <p:nvPr>
            <p:ph type="pic" idx="16"/>
          </p:nvPr>
        </p:nvPicPr>
        <p:blipFill>
          <a:blip r:embed="rId2"/>
          <a:srcRect t="22395" b="22395"/>
          <a:stretch>
            <a:fillRect/>
          </a:stretch>
        </p:blipFill>
        <p:spPr>
          <a:xfrm>
            <a:off x="4679598" y="2643758"/>
            <a:ext cx="4499992" cy="2499742"/>
          </a:xfrm>
          <a:prstGeom prst="rect">
            <a:avLst/>
          </a:prstGeom>
        </p:spPr>
      </p:pic>
      <p:pic>
        <p:nvPicPr>
          <p:cNvPr id="16" name="Kép helye 15"/>
          <p:cNvPicPr>
            <a:picLocks noGrp="1" noChangeAspect="1"/>
          </p:cNvPicPr>
          <p:nvPr>
            <p:ph type="pic" idx="17"/>
          </p:nvPr>
        </p:nvPicPr>
        <p:blipFill>
          <a:blip r:embed="rId3"/>
          <a:srcRect l="2900" r="2900"/>
          <a:stretch>
            <a:fillRect/>
          </a:stretch>
        </p:blipFill>
        <p:spPr>
          <a:xfrm>
            <a:off x="0" y="2630091"/>
            <a:ext cx="4499992" cy="2499742"/>
          </a:xfrm>
          <a:prstGeom prst="rect">
            <a:avLst/>
          </a:prstGeom>
        </p:spPr>
      </p:pic>
      <p:pic>
        <p:nvPicPr>
          <p:cNvPr id="15" name="Kép helye 14"/>
          <p:cNvPicPr>
            <a:picLocks noGrp="1" noChangeAspect="1"/>
          </p:cNvPicPr>
          <p:nvPr>
            <p:ph type="pic" idx="15"/>
          </p:nvPr>
        </p:nvPicPr>
        <p:blipFill>
          <a:blip r:embed="rId4"/>
          <a:srcRect t="7544" b="7544"/>
          <a:stretch>
            <a:fillRect/>
          </a:stretch>
        </p:blipFill>
        <p:spPr>
          <a:xfrm>
            <a:off x="4644008" y="-11831"/>
            <a:ext cx="4499992" cy="2499742"/>
          </a:xfrm>
          <a:prstGeom prst="rect">
            <a:avLst/>
          </a:prstGeom>
        </p:spPr>
      </p:pic>
      <p:pic>
        <p:nvPicPr>
          <p:cNvPr id="21" name="Kép helye 20"/>
          <p:cNvPicPr>
            <a:picLocks noGrp="1" noChangeAspect="1"/>
          </p:cNvPicPr>
          <p:nvPr>
            <p:ph type="pic" idx="13"/>
          </p:nvPr>
        </p:nvPicPr>
        <p:blipFill>
          <a:blip r:embed="rId5"/>
          <a:srcRect t="9036" b="9036"/>
          <a:stretch>
            <a:fillRect/>
          </a:stretch>
        </p:blipFill>
        <p:spPr>
          <a:xfrm>
            <a:off x="0" y="30387"/>
            <a:ext cx="4499992" cy="2499742"/>
          </a:xfrm>
          <a:prstGeom prst="rect">
            <a:avLst/>
          </a:prstGeom>
        </p:spPr>
      </p:pic>
      <p:sp>
        <p:nvSpPr>
          <p:cNvPr id="2" name="Szövegdoboz 1"/>
          <p:cNvSpPr txBox="1"/>
          <p:nvPr/>
        </p:nvSpPr>
        <p:spPr>
          <a:xfrm>
            <a:off x="8676456" y="24087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24682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dirty="0"/>
              <a:t>Köszönöm a figyelmet!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48" y="3939902"/>
            <a:ext cx="179660" cy="288032"/>
          </a:xfrm>
        </p:spPr>
        <p:txBody>
          <a:bodyPr/>
          <a:lstStyle/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2771800" y="987574"/>
            <a:ext cx="3637139" cy="2139878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6A8C74F4-87AD-45B1-B78D-3C2AAFD21C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4334723" y="4482409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676456" y="5147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4234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2555776" y="123478"/>
            <a:ext cx="6588224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u-HU" sz="3600" dirty="0">
                <a:latin typeface="Arial" pitchFamily="34" charset="0"/>
                <a:cs typeface="Arial" pitchFamily="34" charset="0"/>
              </a:rPr>
              <a:t>Tartalom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Block Arc 1"/>
          <p:cNvSpPr/>
          <p:nvPr/>
        </p:nvSpPr>
        <p:spPr>
          <a:xfrm>
            <a:off x="0" y="1239925"/>
            <a:ext cx="3384376" cy="3384376"/>
          </a:xfrm>
          <a:prstGeom prst="blockArc">
            <a:avLst>
              <a:gd name="adj1" fmla="val 16173554"/>
              <a:gd name="adj2" fmla="val 5420172"/>
              <a:gd name="adj3" fmla="val 9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Diamond 4"/>
          <p:cNvSpPr/>
          <p:nvPr/>
        </p:nvSpPr>
        <p:spPr>
          <a:xfrm>
            <a:off x="2341373" y="1238007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Diamond 5"/>
          <p:cNvSpPr/>
          <p:nvPr/>
        </p:nvSpPr>
        <p:spPr>
          <a:xfrm>
            <a:off x="2909950" y="1814071"/>
            <a:ext cx="526508" cy="526508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Diamond 6"/>
          <p:cNvSpPr/>
          <p:nvPr/>
        </p:nvSpPr>
        <p:spPr>
          <a:xfrm>
            <a:off x="2909950" y="3470255"/>
            <a:ext cx="526508" cy="526508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Diamond 7"/>
          <p:cNvSpPr/>
          <p:nvPr/>
        </p:nvSpPr>
        <p:spPr>
          <a:xfrm>
            <a:off x="2341373" y="4043012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Diamond 8"/>
          <p:cNvSpPr/>
          <p:nvPr/>
        </p:nvSpPr>
        <p:spPr>
          <a:xfrm>
            <a:off x="3085535" y="2642163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206288" y="1321568"/>
            <a:ext cx="3885992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 err="1">
                <a:solidFill>
                  <a:schemeClr val="bg1"/>
                </a:solidFill>
                <a:cs typeface="Arial" pitchFamily="34" charset="0"/>
              </a:rPr>
              <a:t>Termékekfejlesztési</a:t>
            </a:r>
            <a:r>
              <a:rPr lang="hu-HU" altLang="ko-KR" sz="1200" b="1" dirty="0">
                <a:solidFill>
                  <a:schemeClr val="bg1"/>
                </a:solidFill>
                <a:cs typeface="Arial" pitchFamily="34" charset="0"/>
              </a:rPr>
              <a:t> lehetőségek a turizmusban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7116" y="1935285"/>
            <a:ext cx="2592288" cy="276999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 pitchFamily="34" charset="0"/>
              </a:rPr>
              <a:t>Termékfejlesztés folyamata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91109" y="2764341"/>
            <a:ext cx="4109283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 pitchFamily="34" charset="0"/>
              </a:rPr>
              <a:t>A turisztikai termékfejlesztés szereplői és feladatuk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31069" y="3591637"/>
            <a:ext cx="3744416" cy="276999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 pitchFamily="34" charset="0"/>
              </a:rPr>
              <a:t>Az összefogáson alapuló fejlesztések céljai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73202" y="4181522"/>
            <a:ext cx="3487030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 pitchFamily="34" charset="0"/>
              </a:rPr>
              <a:t>Turisztikai termékek árazása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직사각형 69"/>
          <p:cNvSpPr/>
          <p:nvPr/>
        </p:nvSpPr>
        <p:spPr>
          <a:xfrm>
            <a:off x="2458847" y="1301206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6" name="직사각형 69"/>
          <p:cNvSpPr/>
          <p:nvPr/>
        </p:nvSpPr>
        <p:spPr>
          <a:xfrm>
            <a:off x="3030703" y="1877270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>
                <a:solidFill>
                  <a:schemeClr val="bg1"/>
                </a:solidFill>
              </a:rPr>
              <a:t>2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직사각형 69"/>
          <p:cNvSpPr/>
          <p:nvPr/>
        </p:nvSpPr>
        <p:spPr>
          <a:xfrm>
            <a:off x="3206288" y="2705362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직사각형 69"/>
          <p:cNvSpPr/>
          <p:nvPr/>
        </p:nvSpPr>
        <p:spPr>
          <a:xfrm>
            <a:off x="3030702" y="3533454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직사각형 69"/>
          <p:cNvSpPr/>
          <p:nvPr/>
        </p:nvSpPr>
        <p:spPr>
          <a:xfrm>
            <a:off x="2467227" y="4104364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BD8728AA-CA59-44B0-9B4A-A496B3C139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820472" y="12347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8372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27413" y="2155604"/>
            <a:ext cx="5316587" cy="473576"/>
          </a:xfrm>
        </p:spPr>
        <p:txBody>
          <a:bodyPr/>
          <a:lstStyle/>
          <a:p>
            <a:r>
              <a:rPr lang="hu-HU" altLang="ko-KR" dirty="0"/>
              <a:t>1. Termékfejlesztési</a:t>
            </a:r>
          </a:p>
          <a:p>
            <a:r>
              <a:rPr lang="hu-HU" altLang="ko-KR" dirty="0"/>
              <a:t>lehetőségek csoportjai 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964488" y="2629180"/>
            <a:ext cx="179512" cy="288032"/>
          </a:xfrm>
        </p:spPr>
        <p:txBody>
          <a:bodyPr/>
          <a:lstStyle/>
          <a:p>
            <a:pPr lvl="0"/>
            <a:r>
              <a:rPr lang="en-US" altLang="ko-KR" dirty="0"/>
              <a:t>Insert the title of your </a:t>
            </a:r>
            <a:r>
              <a:rPr lang="en-US" altLang="ko-KR" dirty="0" err="1"/>
              <a:t>subHere</a:t>
            </a:r>
            <a:endParaRPr lang="en-US" altLang="ko-KR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853331" y="51470"/>
            <a:ext cx="401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dirty="0" smtClean="0"/>
              <a:t>Termékfejlesztési </a:t>
            </a:r>
            <a:r>
              <a:rPr lang="hu-HU" altLang="ko-KR" dirty="0"/>
              <a:t>lehetőségek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 flipH="1">
            <a:off x="9144000" y="757696"/>
            <a:ext cx="180528" cy="288032"/>
          </a:xfrm>
        </p:spPr>
        <p:txBody>
          <a:bodyPr/>
          <a:lstStyle/>
          <a:p>
            <a:pPr lvl="0"/>
            <a:endParaRPr lang="en-US" altLang="ko-KR" dirty="0"/>
          </a:p>
        </p:txBody>
      </p:sp>
      <p:grpSp>
        <p:nvGrpSpPr>
          <p:cNvPr id="15" name="Group 14"/>
          <p:cNvGrpSpPr/>
          <p:nvPr/>
        </p:nvGrpSpPr>
        <p:grpSpPr>
          <a:xfrm>
            <a:off x="2411760" y="2643757"/>
            <a:ext cx="2448272" cy="576889"/>
            <a:chOff x="2339752" y="1426937"/>
            <a:chExt cx="1728192" cy="464301"/>
          </a:xfrm>
        </p:grpSpPr>
        <p:sp>
          <p:nvSpPr>
            <p:cNvPr id="16" name="Text Placeholder 17"/>
            <p:cNvSpPr txBox="1">
              <a:spLocks/>
            </p:cNvSpPr>
            <p:nvPr/>
          </p:nvSpPr>
          <p:spPr>
            <a:xfrm>
              <a:off x="2339752" y="1426937"/>
              <a:ext cx="1728192" cy="246087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hu-HU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TERMÉKEK HÁLÓZATOS FEJLESZTÉSE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7" name="Text Placeholder 18"/>
            <p:cNvSpPr txBox="1">
              <a:spLocks/>
            </p:cNvSpPr>
            <p:nvPr/>
          </p:nvSpPr>
          <p:spPr>
            <a:xfrm>
              <a:off x="2339752" y="1641658"/>
              <a:ext cx="1728192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716016" y="2580593"/>
            <a:ext cx="418862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meglévő </a:t>
            </a:r>
            <a:r>
              <a:rPr lang="hu-HU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vonzerőkre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alapozva,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kevésbé tőkeigényes,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16016" y="2808287"/>
            <a:ext cx="41886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szolgáltatók új típusú együttműködése (klaszter, tematikus útvonal, garantált program, síbusz)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6" y="3220647"/>
            <a:ext cx="418862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TDM koordinációval!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411760" y="3772623"/>
            <a:ext cx="1728192" cy="815351"/>
            <a:chOff x="2339752" y="1426937"/>
            <a:chExt cx="1728192" cy="464301"/>
          </a:xfrm>
        </p:grpSpPr>
        <p:sp>
          <p:nvSpPr>
            <p:cNvPr id="23" name="Text Placeholder 17"/>
            <p:cNvSpPr txBox="1">
              <a:spLocks/>
            </p:cNvSpPr>
            <p:nvPr/>
          </p:nvSpPr>
          <p:spPr>
            <a:xfrm>
              <a:off x="2339752" y="1426937"/>
              <a:ext cx="1728192" cy="246087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hu-HU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RENDEZVÉNYEK </a:t>
              </a:r>
            </a:p>
            <a:p>
              <a:pPr marL="0" indent="0">
                <a:buNone/>
              </a:pPr>
              <a:r>
                <a:rPr lang="hu-HU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LÉTREHOZÁSA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4" name="Text Placeholder 18"/>
            <p:cNvSpPr txBox="1">
              <a:spLocks/>
            </p:cNvSpPr>
            <p:nvPr/>
          </p:nvSpPr>
          <p:spPr>
            <a:xfrm>
              <a:off x="2339752" y="1641658"/>
              <a:ext cx="1728192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716016" y="3763633"/>
            <a:ext cx="418862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folyamatosan visszatérő jelleg,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16016" y="4083660"/>
            <a:ext cx="418862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magas ismertség,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</a:t>
            </a:r>
            <a:r>
              <a:rPr lang="hu-HU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brand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2411760" y="1418281"/>
            <a:ext cx="2232248" cy="759165"/>
            <a:chOff x="2339752" y="1426937"/>
            <a:chExt cx="3384376" cy="464301"/>
          </a:xfrm>
        </p:grpSpPr>
        <p:sp>
          <p:nvSpPr>
            <p:cNvPr id="30" name="Text Placeholder 17"/>
            <p:cNvSpPr txBox="1">
              <a:spLocks/>
            </p:cNvSpPr>
            <p:nvPr/>
          </p:nvSpPr>
          <p:spPr>
            <a:xfrm>
              <a:off x="2339752" y="1426937"/>
              <a:ext cx="3384376" cy="246087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hu-HU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IKONIKUS </a:t>
              </a:r>
              <a:r>
                <a:rPr lang="hu-HU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LÁTNIVALÓ </a:t>
              </a:r>
              <a:endParaRPr lang="hu-H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0" indent="0">
                <a:buNone/>
              </a:pPr>
              <a:r>
                <a:rPr lang="hu-HU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LÉTESÍTÉSE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 Placeholder 18"/>
            <p:cNvSpPr txBox="1">
              <a:spLocks/>
            </p:cNvSpPr>
            <p:nvPr/>
          </p:nvSpPr>
          <p:spPr>
            <a:xfrm>
              <a:off x="2339752" y="1641658"/>
              <a:ext cx="1728192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716016" y="1387369"/>
            <a:ext cx="418862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nagy beruházás révén,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16016" y="1707396"/>
            <a:ext cx="418862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inanszírozási módok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16016" y="2027423"/>
            <a:ext cx="418862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erőteljes vonzerő, az egész </a:t>
            </a:r>
            <a:r>
              <a:rPr lang="hu-HU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desztinációt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pozícionálja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8" name="Kép helye 7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377" r="7377"/>
          <a:stretch>
            <a:fillRect/>
          </a:stretch>
        </p:blipFill>
        <p:spPr>
          <a:xfrm>
            <a:off x="539552" y="1335357"/>
            <a:ext cx="1440160" cy="1011595"/>
          </a:xfrm>
          <a:prstGeom prst="rect">
            <a:avLst/>
          </a:prstGeom>
        </p:spPr>
      </p:pic>
      <p:pic>
        <p:nvPicPr>
          <p:cNvPr id="10" name="Kép helye 9"/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t="8205" b="8205"/>
          <a:stretch>
            <a:fillRect/>
          </a:stretch>
        </p:blipFill>
        <p:spPr>
          <a:xfrm>
            <a:off x="539552" y="2527876"/>
            <a:ext cx="1440160" cy="1011595"/>
          </a:xfrm>
          <a:prstGeom prst="rect">
            <a:avLst/>
          </a:prstGeom>
        </p:spPr>
      </p:pic>
      <p:pic>
        <p:nvPicPr>
          <p:cNvPr id="13" name="Kép helye 12"/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6436" r="6436"/>
          <a:stretch>
            <a:fillRect/>
          </a:stretch>
        </p:blipFill>
        <p:spPr>
          <a:xfrm>
            <a:off x="539552" y="3720395"/>
            <a:ext cx="1440160" cy="1011595"/>
          </a:xfrm>
          <a:prstGeom prst="rect">
            <a:avLst/>
          </a:prstGeom>
        </p:spPr>
      </p:pic>
      <p:sp>
        <p:nvSpPr>
          <p:cNvPr id="14" name="Szövegdoboz 13"/>
          <p:cNvSpPr txBox="1"/>
          <p:nvPr/>
        </p:nvSpPr>
        <p:spPr>
          <a:xfrm>
            <a:off x="4860032" y="4360659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minőségbiztosítás</a:t>
            </a:r>
          </a:p>
        </p:txBody>
      </p:sp>
      <p:pic>
        <p:nvPicPr>
          <p:cNvPr id="36" name="Kép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2160" y="4443957"/>
            <a:ext cx="124379" cy="144017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826550" y="46723"/>
            <a:ext cx="395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1667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/>
              <a:t>2. Termékfejlesztés</a:t>
            </a:r>
          </a:p>
          <a:p>
            <a:r>
              <a:rPr lang="hu-HU" dirty="0"/>
              <a:t>folyamata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>
            <a:off x="8964488" y="2629180"/>
            <a:ext cx="179512" cy="288032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769569"/>
            <a:ext cx="2926334" cy="1719221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8820472" y="0"/>
            <a:ext cx="323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78754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helye 1"/>
          <p:cNvPicPr>
            <a:picLocks noGrp="1" noChangeAspect="1"/>
          </p:cNvPicPr>
          <p:nvPr>
            <p:ph type="pic" idx="12"/>
          </p:nvPr>
        </p:nvPicPr>
        <p:blipFill>
          <a:blip r:embed="rId2"/>
          <a:srcRect l="8443" r="8443"/>
          <a:stretch>
            <a:fillRect/>
          </a:stretch>
        </p:blipFill>
        <p:spPr>
          <a:xfrm flipH="1">
            <a:off x="-521542" y="1"/>
            <a:ext cx="269005" cy="33950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3291830"/>
            <a:ext cx="9144000" cy="1368152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Rectangle 9"/>
          <p:cNvSpPr/>
          <p:nvPr/>
        </p:nvSpPr>
        <p:spPr>
          <a:xfrm>
            <a:off x="0" y="3291830"/>
            <a:ext cx="395536" cy="1368152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Block Arc 14"/>
          <p:cNvSpPr/>
          <p:nvPr/>
        </p:nvSpPr>
        <p:spPr>
          <a:xfrm rot="16200000">
            <a:off x="755765" y="3687685"/>
            <a:ext cx="576064" cy="576443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1475656" y="3409648"/>
            <a:ext cx="6480720" cy="113251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hu-HU" altLang="ko-KR" sz="20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A termékfejlesztés folyamata</a:t>
            </a:r>
            <a:endParaRPr lang="en-US" altLang="ko-KR" sz="20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Content Placeholder 4"/>
          <p:cNvSpPr txBox="1">
            <a:spLocks/>
          </p:cNvSpPr>
          <p:nvPr/>
        </p:nvSpPr>
        <p:spPr>
          <a:xfrm>
            <a:off x="6228184" y="3435846"/>
            <a:ext cx="2448272" cy="108012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 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CFF3C878-8AEB-4AC2-86C1-40E2366CCD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37525" y="4086223"/>
            <a:ext cx="432048" cy="455942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623" y="1491630"/>
            <a:ext cx="6132376" cy="1227852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5716" y="2587060"/>
            <a:ext cx="5112568" cy="704770"/>
          </a:xfrm>
          <a:prstGeom prst="rect">
            <a:avLst/>
          </a:prstGeom>
        </p:spPr>
      </p:pic>
      <p:sp>
        <p:nvSpPr>
          <p:cNvPr id="16" name="Szövegdoboz 15"/>
          <p:cNvSpPr txBox="1"/>
          <p:nvPr/>
        </p:nvSpPr>
        <p:spPr>
          <a:xfrm>
            <a:off x="2483768" y="192964"/>
            <a:ext cx="46373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u="sng" dirty="0"/>
              <a:t>Kiinduló kérdések:</a:t>
            </a:r>
          </a:p>
          <a:p>
            <a:pPr marL="285750" indent="-285750">
              <a:buFontTx/>
              <a:buChar char="-"/>
            </a:pPr>
            <a:r>
              <a:rPr lang="hu-HU" sz="1400" dirty="0"/>
              <a:t>Mi az, ami rendelkezésre áll?</a:t>
            </a:r>
          </a:p>
          <a:p>
            <a:pPr marL="285750" indent="-285750">
              <a:buFontTx/>
              <a:buChar char="-"/>
            </a:pPr>
            <a:r>
              <a:rPr lang="hu-HU" sz="1400" dirty="0"/>
              <a:t>Kik a lehetséges partnerek?</a:t>
            </a:r>
          </a:p>
          <a:p>
            <a:pPr marL="285750" indent="-285750">
              <a:buFontTx/>
              <a:buChar char="-"/>
            </a:pPr>
            <a:r>
              <a:rPr lang="hu-HU" sz="1400" dirty="0"/>
              <a:t>Hogyan lehetséges összekapcsolni ezeket?</a:t>
            </a:r>
          </a:p>
          <a:p>
            <a:pPr marL="285750" indent="-285750">
              <a:buFontTx/>
              <a:buChar char="-"/>
            </a:pPr>
            <a:r>
              <a:rPr lang="hu-HU" sz="1400" dirty="0"/>
              <a:t>Hol és hogyan tudom majd piacra vinni?</a:t>
            </a:r>
          </a:p>
        </p:txBody>
      </p:sp>
      <p:sp>
        <p:nvSpPr>
          <p:cNvPr id="3" name="Szövegdoboz 2"/>
          <p:cNvSpPr txBox="1"/>
          <p:nvPr/>
        </p:nvSpPr>
        <p:spPr>
          <a:xfrm>
            <a:off x="8820472" y="829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5584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3923927" y="2155604"/>
            <a:ext cx="5220073" cy="473576"/>
          </a:xfrm>
        </p:spPr>
        <p:txBody>
          <a:bodyPr/>
          <a:lstStyle/>
          <a:p>
            <a:r>
              <a:rPr lang="hu-HU" dirty="0"/>
              <a:t>3. A termékfejlesztés </a:t>
            </a:r>
          </a:p>
          <a:p>
            <a:r>
              <a:rPr lang="hu-HU" dirty="0"/>
              <a:t>szereplői és feladatuk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 flipH="1">
            <a:off x="9144000" y="2629180"/>
            <a:ext cx="972616" cy="288032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707654"/>
            <a:ext cx="2926334" cy="1719221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8892480" y="0"/>
            <a:ext cx="2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9718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dirty="0"/>
              <a:t>Szereplők és feladataik 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179512" cy="288032"/>
          </a:xfrm>
        </p:spPr>
        <p:txBody>
          <a:bodyPr/>
          <a:lstStyle/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Diamond 4"/>
          <p:cNvSpPr/>
          <p:nvPr/>
        </p:nvSpPr>
        <p:spPr>
          <a:xfrm>
            <a:off x="3788748" y="1543849"/>
            <a:ext cx="1648796" cy="164879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Diamond 5"/>
          <p:cNvSpPr/>
          <p:nvPr/>
        </p:nvSpPr>
        <p:spPr>
          <a:xfrm>
            <a:off x="1020017" y="1533792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Diamond 6"/>
          <p:cNvSpPr/>
          <p:nvPr/>
        </p:nvSpPr>
        <p:spPr>
          <a:xfrm>
            <a:off x="6467947" y="1533792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Diamond 7"/>
          <p:cNvSpPr/>
          <p:nvPr/>
        </p:nvSpPr>
        <p:spPr>
          <a:xfrm>
            <a:off x="2606733" y="1203596"/>
            <a:ext cx="1193369" cy="1193369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Diamond 8"/>
          <p:cNvSpPr/>
          <p:nvPr/>
        </p:nvSpPr>
        <p:spPr>
          <a:xfrm>
            <a:off x="5332684" y="1203596"/>
            <a:ext cx="1193369" cy="1193369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5332684" y="2573939"/>
            <a:ext cx="1193369" cy="1193369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2606733" y="2573939"/>
            <a:ext cx="1193369" cy="1193369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-6445" y="3984032"/>
            <a:ext cx="1656184" cy="960218"/>
            <a:chOff x="7046" y="2596623"/>
            <a:chExt cx="2015016" cy="960217"/>
          </a:xfrm>
          <a:noFill/>
        </p:grpSpPr>
        <p:sp>
          <p:nvSpPr>
            <p:cNvPr id="13" name="TextBox 12"/>
            <p:cNvSpPr txBox="1"/>
            <p:nvPr/>
          </p:nvSpPr>
          <p:spPr>
            <a:xfrm>
              <a:off x="7046" y="2910510"/>
              <a:ext cx="2015016" cy="64633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hu-HU" altLang="ko-KR" sz="1200" dirty="0">
                  <a:cs typeface="Arial" pitchFamily="34" charset="0"/>
                </a:rPr>
                <a:t>koordináció,</a:t>
              </a:r>
            </a:p>
            <a:p>
              <a:pPr algn="ctr"/>
              <a:r>
                <a:rPr lang="hu-HU" altLang="ko-KR" sz="1200" dirty="0">
                  <a:cs typeface="Arial" pitchFamily="34" charset="0"/>
                </a:rPr>
                <a:t>projektmenedzsment,</a:t>
              </a:r>
            </a:p>
            <a:p>
              <a:pPr algn="ctr"/>
              <a:r>
                <a:rPr lang="hu-HU" altLang="ko-KR" sz="1200" dirty="0">
                  <a:cs typeface="Arial" pitchFamily="34" charset="0"/>
                </a:rPr>
                <a:t>hosszútávú tervek</a:t>
              </a:r>
              <a:endParaRPr lang="en-US" altLang="ko-KR" sz="1200" dirty="0"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33293" y="2596623"/>
              <a:ext cx="1752190" cy="30777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</a:t>
              </a:r>
              <a:r>
                <a:rPr lang="en-US" altLang="ko-KR" sz="1400" b="1" dirty="0">
                  <a:cs typeface="Arial" pitchFamily="34" charset="0"/>
                </a:rPr>
                <a:t>T</a:t>
              </a:r>
              <a:r>
                <a:rPr lang="hu-HU" altLang="ko-KR" sz="1400" b="1" dirty="0">
                  <a:cs typeface="Arial" pitchFamily="34" charset="0"/>
                </a:rPr>
                <a:t>DM: </a:t>
              </a:r>
              <a:endParaRPr lang="ko-KR" altLang="en-US" sz="1400" b="1" dirty="0">
                <a:cs typeface="Arial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207773" y="3645350"/>
            <a:ext cx="1705092" cy="1200329"/>
            <a:chOff x="-573687" y="2296310"/>
            <a:chExt cx="1855880" cy="976540"/>
          </a:xfrm>
          <a:noFill/>
        </p:grpSpPr>
        <p:sp>
          <p:nvSpPr>
            <p:cNvPr id="16" name="TextBox 15"/>
            <p:cNvSpPr txBox="1"/>
            <p:nvPr/>
          </p:nvSpPr>
          <p:spPr>
            <a:xfrm>
              <a:off x="-573687" y="2296310"/>
              <a:ext cx="1855880" cy="97654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endPara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hu-HU" altLang="ko-KR" sz="1200" dirty="0">
                  <a:cs typeface="Arial" pitchFamily="34" charset="0"/>
                </a:rPr>
                <a:t>szolgáltatás folyamatos biztosítása,</a:t>
              </a:r>
            </a:p>
            <a:p>
              <a:pPr algn="ctr"/>
              <a:r>
                <a:rPr lang="hu-HU" altLang="ko-KR" sz="1200" dirty="0">
                  <a:cs typeface="Arial" pitchFamily="34" charset="0"/>
                </a:rPr>
                <a:t>közvetítés,</a:t>
              </a:r>
            </a:p>
            <a:p>
              <a:pPr algn="ctr"/>
              <a:r>
                <a:rPr lang="hu-HU" altLang="ko-KR" sz="1200" dirty="0">
                  <a:cs typeface="Arial" pitchFamily="34" charset="0"/>
                </a:rPr>
                <a:t>tájékoztatás</a:t>
              </a:r>
              <a:endParaRPr lang="en-US" altLang="ko-KR" sz="1200" dirty="0"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541677" y="2429719"/>
              <a:ext cx="1752190" cy="25039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hu-HU" altLang="ko-KR" sz="1400" b="1" dirty="0">
                  <a:cs typeface="Arial" pitchFamily="34" charset="0"/>
                </a:rPr>
                <a:t>Vállalkozások:</a:t>
              </a:r>
              <a:endParaRPr lang="ko-KR" altLang="en-US" sz="1400" b="1" dirty="0">
                <a:cs typeface="Arial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716059" y="4311933"/>
            <a:ext cx="1273763" cy="692250"/>
            <a:chOff x="-944322" y="2924524"/>
            <a:chExt cx="1812217" cy="692249"/>
          </a:xfrm>
          <a:noFill/>
        </p:grpSpPr>
        <p:sp>
          <p:nvSpPr>
            <p:cNvPr id="19" name="TextBox 18"/>
            <p:cNvSpPr txBox="1"/>
            <p:nvPr/>
          </p:nvSpPr>
          <p:spPr>
            <a:xfrm>
              <a:off x="-944322" y="3155109"/>
              <a:ext cx="1752192" cy="461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hu-HU" altLang="ko-KR" sz="1200" dirty="0">
                  <a:cs typeface="Arial" pitchFamily="34" charset="0"/>
                </a:rPr>
                <a:t>nagyprojektek finanszírozása</a:t>
              </a:r>
              <a:endParaRPr lang="en-US" altLang="ko-KR" sz="1200" dirty="0"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-884296" y="2924524"/>
              <a:ext cx="1752191" cy="30777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hu-HU" altLang="ko-KR" sz="1400" b="1" dirty="0">
                  <a:cs typeface="Arial" pitchFamily="34" charset="0"/>
                </a:rPr>
                <a:t>Befektetők:</a:t>
              </a:r>
              <a:endParaRPr lang="ko-KR" altLang="en-US" sz="1400" b="1" dirty="0">
                <a:cs typeface="Arial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13063" y="4192718"/>
            <a:ext cx="1839816" cy="888773"/>
            <a:chOff x="232008" y="2497675"/>
            <a:chExt cx="1802818" cy="962873"/>
          </a:xfrm>
          <a:noFill/>
        </p:grpSpPr>
        <p:sp>
          <p:nvSpPr>
            <p:cNvPr id="22" name="TextBox 21"/>
            <p:cNvSpPr txBox="1"/>
            <p:nvPr/>
          </p:nvSpPr>
          <p:spPr>
            <a:xfrm>
              <a:off x="282636" y="2760330"/>
              <a:ext cx="1752190" cy="70021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hu-HU" altLang="ko-KR" sz="1200" dirty="0">
                  <a:cs typeface="Arial" pitchFamily="34" charset="0"/>
                </a:rPr>
                <a:t>szolgáltatás biztosítása megegyezés szerint, partnerség</a:t>
              </a:r>
              <a:endParaRPr lang="en-US" altLang="ko-KR" sz="1200" dirty="0"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32008" y="2497675"/>
              <a:ext cx="1752190" cy="33343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hu-HU" altLang="ko-KR" sz="1400" b="1" dirty="0">
                  <a:cs typeface="Arial" pitchFamily="34" charset="0"/>
                </a:rPr>
                <a:t>Attrakciók:</a:t>
              </a:r>
              <a:endParaRPr lang="ko-KR" altLang="en-US" sz="1400" b="1" dirty="0">
                <a:cs typeface="Arial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189950" y="4321494"/>
            <a:ext cx="1440162" cy="731140"/>
            <a:chOff x="-6825" y="2898280"/>
            <a:chExt cx="1752190" cy="731139"/>
          </a:xfrm>
          <a:noFill/>
        </p:grpSpPr>
        <p:sp>
          <p:nvSpPr>
            <p:cNvPr id="25" name="TextBox 24"/>
            <p:cNvSpPr txBox="1"/>
            <p:nvPr/>
          </p:nvSpPr>
          <p:spPr>
            <a:xfrm>
              <a:off x="-6825" y="3167755"/>
              <a:ext cx="1752190" cy="461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hu-HU" altLang="ko-KR" sz="1200" dirty="0">
                  <a:cs typeface="Arial" pitchFamily="34" charset="0"/>
                </a:rPr>
                <a:t>alap infrastruktúra</a:t>
              </a:r>
            </a:p>
            <a:p>
              <a:pPr algn="ctr"/>
              <a:r>
                <a:rPr lang="hu-HU" altLang="ko-KR" sz="1200" dirty="0">
                  <a:cs typeface="Arial" pitchFamily="34" charset="0"/>
                </a:rPr>
                <a:t>engedélyek</a:t>
              </a:r>
              <a:endParaRPr lang="en-US" altLang="ko-KR" sz="1200" dirty="0"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-6825" y="2898280"/>
              <a:ext cx="1752190" cy="30777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hu-HU" altLang="ko-KR" sz="1400" b="1" dirty="0">
                  <a:cs typeface="Arial" pitchFamily="34" charset="0"/>
                </a:rPr>
                <a:t>Önkormányzat:</a:t>
              </a:r>
              <a:endParaRPr lang="ko-KR" altLang="en-US" sz="1400" b="1" dirty="0">
                <a:cs typeface="Arial" pitchFamily="34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162686" y="2096579"/>
            <a:ext cx="133112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b="1" dirty="0">
                <a:solidFill>
                  <a:schemeClr val="bg1"/>
                </a:solidFill>
                <a:cs typeface="Arial" pitchFamily="34" charset="0"/>
              </a:rPr>
              <a:t>TDM szervezet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02816" y="2204302"/>
            <a:ext cx="142986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400" b="1" dirty="0">
                <a:solidFill>
                  <a:schemeClr val="bg1"/>
                </a:solidFill>
                <a:cs typeface="Arial" pitchFamily="34" charset="0"/>
              </a:rPr>
              <a:t>Vállalkozások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26781" y="2204301"/>
            <a:ext cx="133112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400" b="1" dirty="0">
                <a:solidFill>
                  <a:schemeClr val="bg1"/>
                </a:solidFill>
                <a:cs typeface="Arial" pitchFamily="34" charset="0"/>
              </a:rPr>
              <a:t>Attrakciók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11760" y="1646392"/>
            <a:ext cx="149105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Önkormányzat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66327" y="1538671"/>
            <a:ext cx="92807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Helyi lakosok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21329" y="2952661"/>
            <a:ext cx="126434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Hatóságok</a:t>
            </a:r>
            <a:endParaRPr lang="hu-HU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18087" y="3030807"/>
            <a:ext cx="117066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Befektetők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395" y="2434603"/>
            <a:ext cx="926672" cy="304826"/>
          </a:xfrm>
          <a:prstGeom prst="rect">
            <a:avLst/>
          </a:prstGeom>
        </p:spPr>
      </p:pic>
      <p:pic>
        <p:nvPicPr>
          <p:cNvPr id="34" name="Kép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9080" y="1141351"/>
            <a:ext cx="1194920" cy="1194920"/>
          </a:xfrm>
          <a:prstGeom prst="rect">
            <a:avLst/>
          </a:prstGeom>
        </p:spPr>
      </p:pic>
      <p:pic>
        <p:nvPicPr>
          <p:cNvPr id="35" name="Kép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0" y="2573939"/>
            <a:ext cx="1194920" cy="1194920"/>
          </a:xfrm>
          <a:prstGeom prst="rect">
            <a:avLst/>
          </a:prstGeom>
        </p:spPr>
      </p:pic>
      <p:sp>
        <p:nvSpPr>
          <p:cNvPr id="36" name="Szövegdoboz 35"/>
          <p:cNvSpPr txBox="1"/>
          <p:nvPr/>
        </p:nvSpPr>
        <p:spPr>
          <a:xfrm>
            <a:off x="-83418" y="2988860"/>
            <a:ext cx="14673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Intézmények</a:t>
            </a:r>
          </a:p>
        </p:txBody>
      </p:sp>
      <p:sp>
        <p:nvSpPr>
          <p:cNvPr id="37" name="Szövegdoboz 36"/>
          <p:cNvSpPr txBox="1"/>
          <p:nvPr/>
        </p:nvSpPr>
        <p:spPr>
          <a:xfrm>
            <a:off x="8005081" y="1567683"/>
            <a:ext cx="1188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Hatóságok</a:t>
            </a:r>
          </a:p>
        </p:txBody>
      </p:sp>
      <p:sp>
        <p:nvSpPr>
          <p:cNvPr id="38" name="Szövegdoboz 37"/>
          <p:cNvSpPr txBox="1"/>
          <p:nvPr/>
        </p:nvSpPr>
        <p:spPr>
          <a:xfrm>
            <a:off x="5572471" y="4311933"/>
            <a:ext cx="168537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/>
              <a:t>Helybéliek:</a:t>
            </a:r>
          </a:p>
          <a:p>
            <a:r>
              <a:rPr lang="hu-HU" sz="1200" dirty="0"/>
              <a:t>helyi és kézműves </a:t>
            </a:r>
          </a:p>
          <a:p>
            <a:r>
              <a:rPr lang="hu-HU" sz="1200" dirty="0"/>
              <a:t>termékek értékesítése</a:t>
            </a:r>
          </a:p>
        </p:txBody>
      </p:sp>
      <p:sp>
        <p:nvSpPr>
          <p:cNvPr id="40" name="Szövegdoboz 39"/>
          <p:cNvSpPr txBox="1"/>
          <p:nvPr/>
        </p:nvSpPr>
        <p:spPr>
          <a:xfrm>
            <a:off x="6009609" y="3847888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/>
              <a:t>Hatóságok:</a:t>
            </a:r>
          </a:p>
          <a:p>
            <a:r>
              <a:rPr lang="hu-HU" sz="1200" dirty="0"/>
              <a:t>engedélyek </a:t>
            </a:r>
          </a:p>
        </p:txBody>
      </p:sp>
      <p:sp>
        <p:nvSpPr>
          <p:cNvPr id="41" name="Szövegdoboz 40"/>
          <p:cNvSpPr txBox="1"/>
          <p:nvPr/>
        </p:nvSpPr>
        <p:spPr>
          <a:xfrm>
            <a:off x="7910031" y="3829284"/>
            <a:ext cx="13655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/>
              <a:t>Intézmények:</a:t>
            </a:r>
          </a:p>
          <a:p>
            <a:r>
              <a:rPr lang="hu-HU" sz="1200" dirty="0"/>
              <a:t>tájékoztatás</a:t>
            </a:r>
          </a:p>
        </p:txBody>
      </p:sp>
      <p:sp>
        <p:nvSpPr>
          <p:cNvPr id="42" name="Szövegdoboz 41"/>
          <p:cNvSpPr txBox="1"/>
          <p:nvPr/>
        </p:nvSpPr>
        <p:spPr>
          <a:xfrm>
            <a:off x="8820472" y="0"/>
            <a:ext cx="323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3789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/>
              <a:t>A TDM rendszer alulról építkező szintjei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 flipH="1">
            <a:off x="9144000" y="699542"/>
            <a:ext cx="324544" cy="288032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419622"/>
            <a:ext cx="6163590" cy="3499407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8892480" y="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08455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8DBE0688B0A5224D997E76E526AFAA32" ma:contentTypeVersion="12" ma:contentTypeDescription="Új dokumentum létrehozása." ma:contentTypeScope="" ma:versionID="94109de6c12dcbd8e4661ff01393ca57">
  <xsd:schema xmlns:xsd="http://www.w3.org/2001/XMLSchema" xmlns:xs="http://www.w3.org/2001/XMLSchema" xmlns:p="http://schemas.microsoft.com/office/2006/metadata/properties" xmlns:ns3="cdd061f2-1996-4775-bdd9-60dd9b3a3d76" xmlns:ns4="4a53bce8-ee39-4c2c-8253-74ff71b54072" targetNamespace="http://schemas.microsoft.com/office/2006/metadata/properties" ma:root="true" ma:fieldsID="57894cc65fd71241871ca90b30ee19e2" ns3:_="" ns4:_="">
    <xsd:import namespace="cdd061f2-1996-4775-bdd9-60dd9b3a3d76"/>
    <xsd:import namespace="4a53bce8-ee39-4c2c-8253-74ff71b5407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d061f2-1996-4775-bdd9-60dd9b3a3d7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Résztvevők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Megosztva részletekkel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Megosztási tipp kivonata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53bce8-ee39-4c2c-8253-74ff71b540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D6318FB-826B-471C-9D2F-3ECA30CEA3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d061f2-1996-4775-bdd9-60dd9b3a3d76"/>
    <ds:schemaRef ds:uri="4a53bce8-ee39-4c2c-8253-74ff71b540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4238E1A-69D5-4184-A3CB-A17BF6FAD80A}">
  <ds:schemaRefs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cdd061f2-1996-4775-bdd9-60dd9b3a3d76"/>
    <ds:schemaRef ds:uri="http://schemas.openxmlformats.org/package/2006/metadata/core-properties"/>
    <ds:schemaRef ds:uri="http://schemas.microsoft.com/office/2006/documentManagement/types"/>
    <ds:schemaRef ds:uri="4a53bce8-ee39-4c2c-8253-74ff71b54072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939A596-D1A6-4DAB-B980-ABD5763091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</Words>
  <Application>Microsoft Office PowerPoint</Application>
  <PresentationFormat>Diavetítés a képernyőre (16:9 oldalarány)</PresentationFormat>
  <Paragraphs>127</Paragraphs>
  <Slides>16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3</vt:i4>
      </vt:variant>
      <vt:variant>
        <vt:lpstr>Diacímek</vt:lpstr>
      </vt:variant>
      <vt:variant>
        <vt:i4>16</vt:i4>
      </vt:variant>
    </vt:vector>
  </HeadingPairs>
  <TitlesOfParts>
    <vt:vector size="23" baseType="lpstr">
      <vt:lpstr>맑은 고딕</vt:lpstr>
      <vt:lpstr>Arial</vt:lpstr>
      <vt:lpstr>Arial Unicode MS</vt:lpstr>
      <vt:lpstr>Wingdings</vt:lpstr>
      <vt:lpstr>Cover and End Slide Master</vt:lpstr>
      <vt:lpstr>Contents Slide Master</vt:lpstr>
      <vt:lpstr>Section Break Slide Master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Nagy Adrienne</cp:lastModifiedBy>
  <cp:revision>167</cp:revision>
  <dcterms:created xsi:type="dcterms:W3CDTF">2016-12-05T23:26:54Z</dcterms:created>
  <dcterms:modified xsi:type="dcterms:W3CDTF">2020-11-09T22:30:31Z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0x0101008DBE0688B0A5224D997E76E526AFAA32</vt:lpwstr>
  </property>
</Properties>
</file>